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5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6.xml" ContentType="application/vnd.openxmlformats-officedocument.theme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7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8.xml" ContentType="application/vnd.openxmlformats-officedocument.theme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9.xml" ContentType="application/vnd.openxmlformats-officedocument.theme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theme/theme10.xml" ContentType="application/vnd.openxmlformats-officedocument.theme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  <p:sldMasterId id="2147483688" r:id="rId3"/>
    <p:sldMasterId id="2147483702" r:id="rId4"/>
    <p:sldMasterId id="2147483716" r:id="rId5"/>
    <p:sldMasterId id="2147483730" r:id="rId6"/>
    <p:sldMasterId id="2147483744" r:id="rId7"/>
    <p:sldMasterId id="2147483758" r:id="rId8"/>
    <p:sldMasterId id="2147483772" r:id="rId9"/>
    <p:sldMasterId id="2147483786" r:id="rId10"/>
    <p:sldMasterId id="2147483800" r:id="rId11"/>
  </p:sldMasterIdLst>
  <p:notesMasterIdLst>
    <p:notesMasterId r:id="rId23"/>
  </p:notesMasterIdLst>
  <p:sldIdLst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P" initials="H" lastIdx="1" clrIdx="0">
    <p:extLst>
      <p:ext uri="{19B8F6BF-5375-455C-9EA6-DF929625EA0E}">
        <p15:presenceInfo xmlns:p15="http://schemas.microsoft.com/office/powerpoint/2012/main" userId="260b0e2b72fb6ef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theme" Target="theme/theme1.xml"/></Relationships>
</file>

<file path=ppt/media/image-7-3.svg>
</file>

<file path=ppt/media/image-7-5.svg>
</file>

<file path=ppt/media/image-9-3.svg>
</file>

<file path=ppt/media/image-9-5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E15A7-F0D9-4BAD-BC47-22674C733060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4F4BFC-90A6-470F-9B67-6ECF2BF127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6536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13174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9594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1125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4630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0429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7085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0565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13111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8411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47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3258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2.png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2.png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7599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93045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37178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00895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4211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92244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34590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779603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1978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32808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6941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59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9531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32856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10255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1723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9041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6533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5293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11659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41442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649375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3885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8313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754081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76558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237480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831489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791892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0089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9275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64965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36234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40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339277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52580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9779695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28879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286269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055473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4802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84458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69240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193321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513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321688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12108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41843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38740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9572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6120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749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405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3959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1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565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267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1442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2907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3187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677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104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929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931294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674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111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7740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9701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349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630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1110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2121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769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3578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146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1275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3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858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183433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8942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7552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254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79217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729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0548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67101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89821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158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9765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6934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0111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11937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108037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1488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1235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1695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93656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3620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51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94528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7284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79408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7559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5761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36770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98576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814287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857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6852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204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624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882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87232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1655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8338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29558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5224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95550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97935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44759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896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5272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0788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23393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23792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96781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91634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3220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87041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2685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4849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21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7706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0715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8846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582227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35087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1917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39281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14533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73008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46979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150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124.xml"/><Relationship Id="rId12" Type="http://schemas.openxmlformats.org/officeDocument/2006/relationships/slideLayout" Target="../slideLayouts/slideLayout129.xml"/><Relationship Id="rId2" Type="http://schemas.openxmlformats.org/officeDocument/2006/relationships/slideLayout" Target="../slideLayouts/slideLayout119.xml"/><Relationship Id="rId1" Type="http://schemas.openxmlformats.org/officeDocument/2006/relationships/slideLayout" Target="../slideLayouts/slideLayout118.xml"/><Relationship Id="rId6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22.xml"/><Relationship Id="rId10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21.xml"/><Relationship Id="rId9" Type="http://schemas.openxmlformats.org/officeDocument/2006/relationships/slideLayout" Target="../slideLayouts/slideLayout126.xml"/><Relationship Id="rId14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143.xml"/><Relationship Id="rId3" Type="http://schemas.openxmlformats.org/officeDocument/2006/relationships/slideLayout" Target="../slideLayouts/slideLayout133.xml"/><Relationship Id="rId7" Type="http://schemas.openxmlformats.org/officeDocument/2006/relationships/slideLayout" Target="../slideLayouts/slideLayout137.xml"/><Relationship Id="rId12" Type="http://schemas.openxmlformats.org/officeDocument/2006/relationships/slideLayout" Target="../slideLayouts/slideLayout142.xml"/><Relationship Id="rId2" Type="http://schemas.openxmlformats.org/officeDocument/2006/relationships/slideLayout" Target="../slideLayouts/slideLayout132.xml"/><Relationship Id="rId1" Type="http://schemas.openxmlformats.org/officeDocument/2006/relationships/slideLayout" Target="../slideLayouts/slideLayout131.xml"/><Relationship Id="rId6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35.xml"/><Relationship Id="rId10" Type="http://schemas.openxmlformats.org/officeDocument/2006/relationships/slideLayout" Target="../slideLayouts/slideLayout140.xml"/><Relationship Id="rId4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9.xml"/><Relationship Id="rId14" Type="http://schemas.openxmlformats.org/officeDocument/2006/relationships/theme" Target="../theme/theme1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2" Type="http://schemas.openxmlformats.org/officeDocument/2006/relationships/slideLayout" Target="../slideLayouts/slideLayout67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13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0.xml"/><Relationship Id="rId2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8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104.xml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Relationship Id="rId1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06.xml"/><Relationship Id="rId1" Type="http://schemas.openxmlformats.org/officeDocument/2006/relationships/slideLayout" Target="../slideLayouts/slideLayout105.xml"/><Relationship Id="rId6" Type="http://schemas.openxmlformats.org/officeDocument/2006/relationships/slideLayout" Target="../slideLayouts/slideLayout110.xml"/><Relationship Id="rId11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14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4296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2440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038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68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7548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163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942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6117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7149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6059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241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  <p:sldLayoutId id="2147483785" r:id="rId13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7.png"/><Relationship Id="rId5" Type="http://schemas.openxmlformats.org/officeDocument/2006/relationships/image" Target="../media/image-9-5.svg"/><Relationship Id="rId4" Type="http://schemas.openxmlformats.org/officeDocument/2006/relationships/image" Target="../media/image-9-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6.xml"/><Relationship Id="rId6" Type="http://schemas.openxmlformats.org/officeDocument/2006/relationships/image" Target="../media/image11.png"/><Relationship Id="rId5" Type="http://schemas.openxmlformats.org/officeDocument/2006/relationships/image" Target="../media/image-7-5.svg"/><Relationship Id="rId4" Type="http://schemas.openxmlformats.org/officeDocument/2006/relationships/image" Target="../media/image-7-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85557" y="403523"/>
            <a:ext cx="5586016" cy="458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3583"/>
              </a:lnSpc>
            </a:pPr>
            <a:r>
              <a:rPr lang="en-US" sz="2875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Healthcare Analytics Dashboard</a:t>
            </a:r>
            <a:endParaRPr lang="en-US" sz="287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085557" y="920750"/>
            <a:ext cx="2201268" cy="275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167"/>
              </a:lnSpc>
            </a:pPr>
            <a:r>
              <a:rPr lang="en-US" sz="1708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KPI Insight</a:t>
            </a:r>
            <a:endParaRPr lang="en-US" sz="17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085557" y="1415951"/>
            <a:ext cx="6592888" cy="469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1833"/>
              </a:lnSpc>
            </a:pPr>
            <a:r>
              <a:rPr lang="en-US" sz="1125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Strategic insights and actionable recommendations to optimize hospital operations, revenue, and patient care delivery.</a:t>
            </a:r>
            <a:endParaRPr lang="en-US" sz="112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3533" y="1885455"/>
            <a:ext cx="6592888" cy="363904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085557" y="5608675"/>
            <a:ext cx="6592888" cy="939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1833"/>
              </a:lnSpc>
            </a:pPr>
            <a:r>
              <a:rPr lang="en-US" sz="1125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The dashboard screenshot above illustrates key performance indicators, providing a visual representation of critical metrics such as patient flow, resource utilization, and financial performance. These metrics enable data-driven decision-making to enhance operational efficiency and patient outcomes.</a:t>
            </a:r>
            <a:endParaRPr lang="en-US" sz="112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671573" y="6414977"/>
            <a:ext cx="14584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27768" y="6456099"/>
            <a:ext cx="1718930" cy="3231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906002" y="6456099"/>
            <a:ext cx="2286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61970"/>
            <a:r>
              <a:rPr lang="en-IN" sz="1500" dirty="0" err="1">
                <a:solidFill>
                  <a:prstClr val="black"/>
                </a:solidFill>
                <a:latin typeface="Calibri" panose="020F0502020204030204"/>
              </a:rPr>
              <a:t>Aamir</a:t>
            </a:r>
            <a:r>
              <a:rPr lang="en-IN" sz="15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IN" sz="1500" dirty="0" err="1">
                <a:solidFill>
                  <a:prstClr val="black"/>
                </a:solidFill>
                <a:latin typeface="Calibri" panose="020F0502020204030204"/>
              </a:rPr>
              <a:t>Sohail</a:t>
            </a:r>
            <a:endParaRPr lang="en-IN" sz="15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9970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5100" y="498971"/>
            <a:ext cx="6199386" cy="567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458"/>
              </a:lnSpc>
            </a:pPr>
            <a:r>
              <a:rPr lang="en-US" sz="3542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Insurance Payer Distribution</a:t>
            </a:r>
            <a:endParaRPr lang="en-US" sz="3542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Text 9"/>
          <p:cNvSpPr/>
          <p:nvPr/>
        </p:nvSpPr>
        <p:spPr>
          <a:xfrm>
            <a:off x="635099" y="5455544"/>
            <a:ext cx="10921802" cy="290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50"/>
              </a:lnSpc>
            </a:pPr>
            <a:r>
              <a:rPr lang="en-US" sz="1417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Cash, NIACL, UIC, and OIC represent over </a:t>
            </a:r>
            <a:r>
              <a:rPr lang="en-US" sz="1417" b="1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74% of total patient volume</a:t>
            </a:r>
            <a:r>
              <a:rPr lang="en-US" sz="1417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, showing highly balanced distribution.</a:t>
            </a:r>
            <a:endParaRPr lang="en-US" sz="1417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0" name="Text 10"/>
          <p:cNvSpPr/>
          <p:nvPr/>
        </p:nvSpPr>
        <p:spPr>
          <a:xfrm>
            <a:off x="635099" y="5932365"/>
            <a:ext cx="10921802" cy="580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50"/>
              </a:lnSpc>
            </a:pPr>
            <a:r>
              <a:rPr lang="en-US" sz="1417" dirty="0">
                <a:solidFill>
                  <a:srgbClr val="4967E9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Strategic Focus:</a:t>
            </a:r>
            <a:r>
              <a:rPr lang="en-US" sz="1417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 Maintain strong operational efficiency with top four payers while seeking opportunities to increase ESIC segment volume.</a:t>
            </a:r>
            <a:endParaRPr lang="en-US" sz="1417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363" y="1066006"/>
            <a:ext cx="7732204" cy="42630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2" name="TextBox 21"/>
          <p:cNvSpPr txBox="1"/>
          <p:nvPr/>
        </p:nvSpPr>
        <p:spPr>
          <a:xfrm>
            <a:off x="10717822" y="6423838"/>
            <a:ext cx="1474177" cy="434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79816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102619"/>
            <a:ext cx="6329363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625"/>
              </a:lnSpc>
            </a:pPr>
            <a:r>
              <a:rPr lang="en-US" sz="3708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Key Takeaways &amp; Next Steps</a:t>
            </a:r>
            <a:endParaRPr lang="en-US" sz="37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61492" y="2071291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661492" y="2367161"/>
            <a:ext cx="3496965" cy="2540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5" name="Text 3"/>
          <p:cNvSpPr/>
          <p:nvPr/>
        </p:nvSpPr>
        <p:spPr>
          <a:xfrm>
            <a:off x="661492" y="2512418"/>
            <a:ext cx="2619474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Address Revenue Crisis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61492" y="2921099"/>
            <a:ext cx="3496965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Investigate sharp decline from 29.8M to 12.3M and stabilize operations immediately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347468" y="2071291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4347468" y="2367161"/>
            <a:ext cx="3496965" cy="2540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9" name="Text 7"/>
          <p:cNvSpPr/>
          <p:nvPr/>
        </p:nvSpPr>
        <p:spPr>
          <a:xfrm>
            <a:off x="4347468" y="2512418"/>
            <a:ext cx="3496965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667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Optimize High-LOS Conditions</a:t>
            </a:r>
            <a:endParaRPr lang="en-US" sz="1667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4347468" y="3216374"/>
            <a:ext cx="3496965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Implement proactive discharge planning for 20+ day stays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8033444" y="2071291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8033444" y="2367161"/>
            <a:ext cx="3496965" cy="2540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3" name="Text 11"/>
          <p:cNvSpPr/>
          <p:nvPr/>
        </p:nvSpPr>
        <p:spPr>
          <a:xfrm>
            <a:off x="8033445" y="2512418"/>
            <a:ext cx="2801541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Replicate Success Models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033444" y="2921099"/>
            <a:ext cx="3496965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Apply Narayana Health's 62K billing strategies across network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661492" y="4159052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Corben Light" pitchFamily="34" charset="-122"/>
                <a:cs typeface="Corben Light" pitchFamily="34" charset="-120"/>
              </a:rPr>
              <a:t>04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61492" y="4454922"/>
            <a:ext cx="5339953" cy="2540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7" name="Text 15"/>
          <p:cNvSpPr/>
          <p:nvPr/>
        </p:nvSpPr>
        <p:spPr>
          <a:xfrm>
            <a:off x="661492" y="4600178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Close Gender Gap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661492" y="5008861"/>
            <a:ext cx="533995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Launch targeted screening campaigns for female patients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6190457" y="4159052"/>
            <a:ext cx="189012" cy="23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Corben Light" pitchFamily="34" charset="-122"/>
                <a:cs typeface="Corben Light" pitchFamily="34" charset="-120"/>
              </a:rPr>
              <a:t>05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6190457" y="4454922"/>
            <a:ext cx="5339953" cy="2540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21" name="Text 19"/>
          <p:cNvSpPr/>
          <p:nvPr/>
        </p:nvSpPr>
        <p:spPr>
          <a:xfrm>
            <a:off x="6190457" y="4600178"/>
            <a:ext cx="3013174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Develop Revenue Packages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6190457" y="5008860"/>
            <a:ext cx="533995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Create high-value offerings for Adult and Young Adult segments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612315" y="6406117"/>
            <a:ext cx="1579685" cy="4518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52687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7631" y="447179"/>
            <a:ext cx="5417443" cy="50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3958"/>
              </a:lnSpc>
            </a:pPr>
            <a:r>
              <a:rPr lang="en-US" sz="3167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Detailed Analytics Overview</a:t>
            </a:r>
            <a:endParaRPr lang="en-US" sz="3167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67631" y="1018680"/>
            <a:ext cx="2432645" cy="3041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875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KPI Insight</a:t>
            </a:r>
            <a:endParaRPr lang="en-US" sz="187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67631" y="1565969"/>
            <a:ext cx="11056739" cy="519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042"/>
              </a:lnSpc>
            </a:pPr>
            <a:r>
              <a:rPr lang="en-US" sz="125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These detailed breakdowns provide deeper insights into patient demographics, treatment patterns, and financial performance across different medical conditions and provider specialties.</a:t>
            </a:r>
            <a:endParaRPr lang="en-US" sz="125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67631" y="2530872"/>
            <a:ext cx="2612132" cy="535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4208"/>
              </a:lnSpc>
            </a:pPr>
            <a:r>
              <a:rPr lang="en-US" sz="4208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277M</a:t>
            </a:r>
            <a:endParaRPr lang="en-US" sz="42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60029" y="3268663"/>
            <a:ext cx="2027238" cy="253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958"/>
              </a:lnSpc>
            </a:pPr>
            <a:r>
              <a:rPr lang="en-US" sz="158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Total Revenue</a:t>
            </a:r>
            <a:endParaRPr lang="en-US" sz="158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67631" y="3619202"/>
            <a:ext cx="2612132" cy="259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2042"/>
              </a:lnSpc>
            </a:pPr>
            <a:r>
              <a:rPr lang="en-US" sz="125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Total revenue generated</a:t>
            </a:r>
            <a:endParaRPr lang="en-US" sz="125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3382467" y="2530872"/>
            <a:ext cx="2612132" cy="535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4208"/>
              </a:lnSpc>
            </a:pPr>
            <a:r>
              <a:rPr lang="en-US" sz="4208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9,473</a:t>
            </a:r>
            <a:endParaRPr lang="en-US" sz="42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3674864" y="3268663"/>
            <a:ext cx="2027238" cy="253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958"/>
              </a:lnSpc>
            </a:pPr>
            <a:r>
              <a:rPr lang="en-US" sz="158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Total Patients</a:t>
            </a:r>
            <a:endParaRPr lang="en-US" sz="158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3382467" y="3619202"/>
            <a:ext cx="2612132" cy="259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2042"/>
              </a:lnSpc>
            </a:pPr>
            <a:r>
              <a:rPr lang="en-US" sz="125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Total patient volume served</a:t>
            </a:r>
            <a:endParaRPr lang="en-US" sz="125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197302" y="2530872"/>
            <a:ext cx="2612132" cy="535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4208"/>
              </a:lnSpc>
            </a:pPr>
            <a:r>
              <a:rPr lang="en-US" sz="4208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2.46</a:t>
            </a:r>
            <a:endParaRPr lang="en-US" sz="42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6489700" y="3268663"/>
            <a:ext cx="2027238" cy="253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958"/>
              </a:lnSpc>
            </a:pPr>
            <a:r>
              <a:rPr lang="en-US" sz="158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Avg LOS (Days)</a:t>
            </a:r>
            <a:endParaRPr lang="en-US" sz="158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6197302" y="3619203"/>
            <a:ext cx="2612132" cy="519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61970">
              <a:lnSpc>
                <a:spcPts val="2042"/>
              </a:lnSpc>
            </a:pPr>
            <a:r>
              <a:rPr lang="en-US" sz="125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Low overall average stay; efficiency is high</a:t>
            </a:r>
            <a:endParaRPr lang="en-US" sz="125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012138" y="2530872"/>
            <a:ext cx="2612232" cy="535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4208"/>
              </a:lnSpc>
            </a:pPr>
            <a:r>
              <a:rPr lang="en-US" sz="4208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29.20K</a:t>
            </a:r>
            <a:endParaRPr lang="en-US" sz="42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9304635" y="3268663"/>
            <a:ext cx="2027238" cy="253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958"/>
              </a:lnSpc>
            </a:pPr>
            <a:r>
              <a:rPr lang="en-US" sz="158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Avg Billing Amount</a:t>
            </a:r>
            <a:endParaRPr lang="en-US" sz="158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9012138" y="3619202"/>
            <a:ext cx="2612232" cy="259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2042"/>
              </a:lnSpc>
            </a:pPr>
            <a:r>
              <a:rPr lang="en-US" sz="125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Average revenue per patient</a:t>
            </a:r>
            <a:endParaRPr lang="en-US" sz="125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4789884" y="4543723"/>
            <a:ext cx="2612132" cy="535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4208"/>
              </a:lnSpc>
            </a:pPr>
            <a:r>
              <a:rPr lang="en-US" sz="4208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0.21</a:t>
            </a:r>
            <a:endParaRPr lang="en-US" sz="42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082282" y="5281514"/>
            <a:ext cx="2027238" cy="253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958"/>
              </a:lnSpc>
            </a:pPr>
            <a:r>
              <a:rPr lang="en-US" sz="158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Self-Pay Ratio</a:t>
            </a:r>
            <a:endParaRPr lang="en-US" sz="158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4789884" y="5632054"/>
            <a:ext cx="2612132" cy="778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61970">
              <a:lnSpc>
                <a:spcPts val="2042"/>
              </a:lnSpc>
            </a:pPr>
            <a:r>
              <a:rPr lang="en-US" sz="125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Only 21% of billing is self-pay (Cash), indicating high reliance on insurance</a:t>
            </a:r>
            <a:endParaRPr lang="en-US" sz="125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641418" y="6472746"/>
            <a:ext cx="1550582" cy="3231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defTabSz="761970"/>
            <a:endParaRPr lang="en-IN" sz="1500" dirty="0">
              <a:ln>
                <a:solidFill>
                  <a:prstClr val="white"/>
                </a:solidFill>
              </a:ln>
              <a:noFill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3987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5610" y="656631"/>
            <a:ext cx="11043587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625"/>
              </a:lnSpc>
            </a:pPr>
            <a:r>
              <a:rPr lang="en-US" sz="3333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Total Admission and Monthly Revenue Analysis</a:t>
            </a:r>
            <a:endParaRPr lang="en-US" sz="33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61492" y="1322884"/>
            <a:ext cx="2835275" cy="354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750"/>
              </a:lnSpc>
            </a:pPr>
            <a:endParaRPr lang="en-US" sz="22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199283" y="1352450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Key Insights: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61492" y="2846685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 defTabSz="761970">
              <a:lnSpc>
                <a:spcPts val="2375"/>
              </a:lnSpc>
              <a:buSzPct val="100000"/>
              <a:buFontTx/>
              <a:buChar char="•"/>
            </a:pP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61492" y="3517603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 defTabSz="761970">
              <a:lnSpc>
                <a:spcPts val="2375"/>
              </a:lnSpc>
              <a:buSzPct val="100000"/>
              <a:buFontTx/>
              <a:buChar char="•"/>
            </a:pP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661492" y="4188519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 defTabSz="761970">
              <a:lnSpc>
                <a:spcPts val="2375"/>
              </a:lnSpc>
              <a:buSzPct val="100000"/>
              <a:buFontTx/>
              <a:buChar char="•"/>
            </a:pP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61492" y="4859437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 defTabSz="761970">
              <a:lnSpc>
                <a:spcPts val="2375"/>
              </a:lnSpc>
              <a:buSzPct val="100000"/>
              <a:buFontTx/>
              <a:buChar char="•"/>
            </a:pP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6199283" y="3596286"/>
            <a:ext cx="2362696" cy="246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Action Required: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6318588" y="1846362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 defTabSz="761970">
              <a:lnSpc>
                <a:spcPts val="2375"/>
              </a:lnSpc>
              <a:buSzPct val="100000"/>
              <a:buFontTx/>
              <a:buChar char="•"/>
            </a:pPr>
            <a:r>
              <a:rPr lang="en-US" sz="1458" dirty="0">
                <a:solidFill>
                  <a:prstClr val="black"/>
                </a:solidFill>
                <a:latin typeface="Arial Rounded MT Bold" panose="020F0704030504030204" pitchFamily="34" charset="0"/>
              </a:rPr>
              <a:t>Patient admissions and revenue peaked in October (</a:t>
            </a:r>
            <a:r>
              <a:rPr lang="en-US" sz="1458" b="1" dirty="0">
                <a:solidFill>
                  <a:prstClr val="black"/>
                </a:solidFill>
                <a:latin typeface="Arial Rounded MT Bold" panose="020F0704030504030204" pitchFamily="34" charset="0"/>
              </a:rPr>
              <a:t>835 patients, </a:t>
            </a:r>
            <a:r>
              <a:rPr lang="en-US" sz="1458" b="1" dirty="0" smtClean="0">
                <a:solidFill>
                  <a:prstClr val="black"/>
                </a:solidFill>
                <a:latin typeface="Arial Rounded MT Bold" panose="020F0704030504030204" pitchFamily="34" charset="0"/>
              </a:rPr>
              <a:t>29.8M</a:t>
            </a:r>
            <a:r>
              <a:rPr lang="en-US" sz="1458" dirty="0">
                <a:solidFill>
                  <a:prstClr val="black"/>
                </a:solidFill>
                <a:latin typeface="Arial Rounded MT Bold" panose="020F0704030504030204" pitchFamily="34" charset="0"/>
              </a:rPr>
              <a:t>).</a:t>
            </a:r>
          </a:p>
        </p:txBody>
      </p:sp>
      <p:sp>
        <p:nvSpPr>
          <p:cNvPr id="11" name="Text 9"/>
          <p:cNvSpPr/>
          <p:nvPr/>
        </p:nvSpPr>
        <p:spPr>
          <a:xfrm>
            <a:off x="6332933" y="2521013"/>
            <a:ext cx="5203924" cy="9478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 defTabSz="761970">
              <a:lnSpc>
                <a:spcPts val="2375"/>
              </a:lnSpc>
              <a:buSzPct val="100000"/>
              <a:buFontTx/>
              <a:buChar char="•"/>
            </a:pPr>
            <a:r>
              <a:rPr lang="en-US" sz="1458" dirty="0">
                <a:solidFill>
                  <a:prstClr val="black"/>
                </a:solidFill>
                <a:latin typeface="Arial Rounded MT Bold" panose="020F0704030504030204" pitchFamily="34" charset="0"/>
              </a:rPr>
              <a:t>Both metrics then crashed severely, with revenue dropping by </a:t>
            </a:r>
            <a:r>
              <a:rPr lang="en-US" sz="1458" b="1" dirty="0">
                <a:solidFill>
                  <a:prstClr val="black"/>
                </a:solidFill>
                <a:latin typeface="Arial Rounded MT Bold" panose="020F0704030504030204" pitchFamily="34" charset="0"/>
              </a:rPr>
              <a:t>59%</a:t>
            </a:r>
            <a:r>
              <a:rPr lang="en-US" sz="1458" dirty="0">
                <a:solidFill>
                  <a:prstClr val="black"/>
                </a:solidFill>
                <a:latin typeface="Arial Rounded MT Bold" panose="020F0704030504030204" pitchFamily="34" charset="0"/>
              </a:rPr>
              <a:t> to </a:t>
            </a:r>
            <a:r>
              <a:rPr lang="en-US" sz="1458" b="1" dirty="0">
                <a:solidFill>
                  <a:prstClr val="black"/>
                </a:solidFill>
                <a:latin typeface="Arial Rounded MT Bold" panose="020F0704030504030204" pitchFamily="34" charset="0"/>
              </a:rPr>
              <a:t>12.3M</a:t>
            </a:r>
            <a:r>
              <a:rPr lang="en-US" sz="1458" dirty="0">
                <a:solidFill>
                  <a:prstClr val="black"/>
                </a:solidFill>
                <a:latin typeface="Arial Rounded MT Bold" panose="020F0704030504030204" pitchFamily="34" charset="0"/>
              </a:rPr>
              <a:t> and patient count falling to </a:t>
            </a:r>
            <a:r>
              <a:rPr lang="en-US" sz="1458" b="1" dirty="0">
                <a:solidFill>
                  <a:prstClr val="black"/>
                </a:solidFill>
                <a:latin typeface="Arial Rounded MT Bold" panose="020F0704030504030204" pitchFamily="34" charset="0"/>
              </a:rPr>
              <a:t>609</a:t>
            </a:r>
            <a:r>
              <a:rPr lang="en-US" sz="1458" dirty="0">
                <a:solidFill>
                  <a:prstClr val="black"/>
                </a:solidFill>
                <a:latin typeface="Arial Rounded MT Bold" panose="020F0704030504030204" pitchFamily="34" charset="0"/>
              </a:rPr>
              <a:t> in November.</a:t>
            </a:r>
          </a:p>
        </p:txBody>
      </p:sp>
      <p:sp>
        <p:nvSpPr>
          <p:cNvPr id="12" name="Text 10"/>
          <p:cNvSpPr/>
          <p:nvPr/>
        </p:nvSpPr>
        <p:spPr>
          <a:xfrm>
            <a:off x="6332935" y="4188519"/>
            <a:ext cx="5203924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 defTabSz="761970">
              <a:lnSpc>
                <a:spcPts val="2375"/>
              </a:lnSpc>
              <a:buSzPct val="100000"/>
              <a:buFontTx/>
              <a:buChar char="•"/>
            </a:pP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6377768" y="4143465"/>
            <a:ext cx="5203924" cy="103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 defTabSz="761970">
              <a:lnSpc>
                <a:spcPts val="2375"/>
              </a:lnSpc>
              <a:buSzPct val="100000"/>
              <a:buFontTx/>
              <a:buChar char="•"/>
            </a:pPr>
            <a:r>
              <a:rPr lang="en-US" sz="1458" dirty="0">
                <a:solidFill>
                  <a:prstClr val="black"/>
                </a:solidFill>
                <a:latin typeface="Arial Rounded MT Bold" panose="020F0704030504030204" pitchFamily="34" charset="0"/>
              </a:rPr>
              <a:t>Conduct an immediate, high-priority analysis to pinpoint the exact operational or market reasons for the drastic decline in November/December.</a:t>
            </a:r>
          </a:p>
        </p:txBody>
      </p:sp>
      <p:sp>
        <p:nvSpPr>
          <p:cNvPr id="14" name="Text 12"/>
          <p:cNvSpPr/>
          <p:nvPr/>
        </p:nvSpPr>
        <p:spPr>
          <a:xfrm>
            <a:off x="6377768" y="5139071"/>
            <a:ext cx="5203924" cy="1080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 defTabSz="761970">
              <a:lnSpc>
                <a:spcPts val="2375"/>
              </a:lnSpc>
              <a:buSzPct val="100000"/>
              <a:buFontTx/>
              <a:buChar char="•"/>
            </a:pPr>
            <a:r>
              <a:rPr lang="en-US" sz="1458" dirty="0">
                <a:solidFill>
                  <a:prstClr val="black"/>
                </a:solidFill>
                <a:latin typeface="Arial Rounded MT Bold" panose="020F0704030504030204" pitchFamily="34" charset="0"/>
              </a:rPr>
              <a:t>Implement urgent, targeted marketing and patient acquisition/retention strategies to stabilize the volume and revenue run rate immediately.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10" y="1752897"/>
            <a:ext cx="6053673" cy="41870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TextBox 15"/>
          <p:cNvSpPr txBox="1"/>
          <p:nvPr/>
        </p:nvSpPr>
        <p:spPr>
          <a:xfrm>
            <a:off x="10410092" y="6383216"/>
            <a:ext cx="1720362" cy="472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5229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4844" y="515938"/>
            <a:ext cx="6310313" cy="1169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4583"/>
              </a:lnSpc>
            </a:pPr>
            <a:r>
              <a:rPr lang="en-US" sz="3000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Insurance &amp; Age: Revenue Breakdown</a:t>
            </a:r>
            <a:endParaRPr lang="en-US" sz="300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4845" y="1965920"/>
            <a:ext cx="4785482" cy="1540272"/>
          </a:xfrm>
          <a:prstGeom prst="roundRect">
            <a:avLst>
              <a:gd name="adj" fmla="val 5102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80244" y="1991320"/>
            <a:ext cx="748407" cy="1489472"/>
          </a:xfrm>
          <a:prstGeom prst="roundRect">
            <a:avLst>
              <a:gd name="adj" fmla="val 6428"/>
            </a:avLst>
          </a:prstGeom>
          <a:solidFill>
            <a:srgbClr val="D2D9F9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928" y="2595761"/>
            <a:ext cx="280591" cy="2805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15679" y="2178348"/>
            <a:ext cx="2338883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Infant Group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615679" y="2582863"/>
            <a:ext cx="5137051" cy="29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33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Highest average bill: </a:t>
            </a:r>
            <a:r>
              <a:rPr lang="en-US" sz="1458" b="1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0.39M total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615679" y="2994422"/>
            <a:ext cx="5137051" cy="29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33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NIACL contributes 0.14M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37954" y="3618407"/>
            <a:ext cx="4802373" cy="1540272"/>
          </a:xfrm>
          <a:prstGeom prst="roundRect">
            <a:avLst>
              <a:gd name="adj" fmla="val 5102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680244" y="3718619"/>
            <a:ext cx="748407" cy="1489472"/>
          </a:xfrm>
          <a:prstGeom prst="roundRect">
            <a:avLst>
              <a:gd name="adj" fmla="val 6428"/>
            </a:avLst>
          </a:prstGeom>
          <a:solidFill>
            <a:srgbClr val="D2D9F9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0928" y="4323060"/>
            <a:ext cx="280591" cy="2805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615679" y="3905647"/>
            <a:ext cx="2338883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Young Adult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1615679" y="4310162"/>
            <a:ext cx="5137051" cy="29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33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Lowest billing segment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1615679" y="4721721"/>
            <a:ext cx="5137051" cy="29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333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Requires revenue optimization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654844" y="5443935"/>
            <a:ext cx="6310313" cy="89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33"/>
              </a:lnSpc>
            </a:pPr>
            <a:r>
              <a:rPr lang="en-US" sz="1458" b="1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Action:</a:t>
            </a: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 Streamline claims processing for NIACL Infant patients to protect this critical revenue stream, and seek ways to increase low-value Young Adult billing.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010" y="956931"/>
            <a:ext cx="6450107" cy="44870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TextBox 18"/>
          <p:cNvSpPr txBox="1"/>
          <p:nvPr/>
        </p:nvSpPr>
        <p:spPr>
          <a:xfrm>
            <a:off x="10471366" y="6272664"/>
            <a:ext cx="1649751" cy="585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1478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233492" y="849313"/>
            <a:ext cx="4725492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625"/>
              </a:lnSpc>
            </a:pPr>
            <a:r>
              <a:rPr lang="en-US" sz="3708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Length of Stay Crisis</a:t>
            </a:r>
            <a:endParaRPr lang="en-US" sz="37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233492" y="1912442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Critical Finding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233492" y="2396728"/>
            <a:ext cx="3593703" cy="907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Major Trauma, Cancer, and Cardiac Surgery patients stay </a:t>
            </a:r>
            <a:r>
              <a:rPr lang="en-US" sz="1458" b="1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20+ days</a:t>
            </a: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 — five times longer than common conditions.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233492" y="3474045"/>
            <a:ext cx="3593703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967E9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Action Required:</a:t>
            </a: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 Implement proactive discharge planning at admission for high-LOS conditions to optimize bed utilization.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9294714" y="2030512"/>
            <a:ext cx="2242046" cy="623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4875"/>
              </a:lnSpc>
            </a:pPr>
            <a:r>
              <a:rPr lang="en-US" sz="487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20+</a:t>
            </a:r>
            <a:endParaRPr lang="en-US" sz="487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9294714" y="2890342"/>
            <a:ext cx="224204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Days Average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294714" y="3374629"/>
            <a:ext cx="2242046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High-risk conditions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294714" y="4149527"/>
            <a:ext cx="2242046" cy="623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4875"/>
              </a:lnSpc>
            </a:pPr>
            <a:r>
              <a:rPr lang="en-US" sz="487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5x</a:t>
            </a:r>
            <a:endParaRPr lang="en-US" sz="487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294714" y="5009357"/>
            <a:ext cx="224204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2292"/>
              </a:lnSpc>
            </a:pPr>
            <a:r>
              <a:rPr lang="en-US" sz="1833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Longer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294714" y="5493644"/>
            <a:ext cx="2242046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Than common cases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8934"/>
            <a:ext cx="5139070" cy="55302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extBox 13"/>
          <p:cNvSpPr txBox="1"/>
          <p:nvPr/>
        </p:nvSpPr>
        <p:spPr>
          <a:xfrm>
            <a:off x="10498015" y="6414977"/>
            <a:ext cx="1693985" cy="4430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1935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2239" y="355303"/>
            <a:ext cx="5159375" cy="403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3167"/>
              </a:lnSpc>
            </a:pPr>
            <a:r>
              <a:rPr lang="en-US" sz="2542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Narayana Health: Revenue Leader</a:t>
            </a:r>
            <a:endParaRPr lang="en-US" sz="2542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2400399" y="1938238"/>
            <a:ext cx="1589583" cy="323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2542"/>
              </a:lnSpc>
            </a:pPr>
            <a:r>
              <a:rPr lang="en-US" sz="2542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62K</a:t>
            </a:r>
            <a:endParaRPr lang="en-US" sz="2542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973" y="1130499"/>
            <a:ext cx="1938536" cy="193853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387600" y="3230463"/>
            <a:ext cx="1615381" cy="201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583"/>
              </a:lnSpc>
            </a:pPr>
            <a:r>
              <a:rPr lang="en-US" sz="1250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Average Bill</a:t>
            </a:r>
            <a:endParaRPr lang="en-US" sz="125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52239" y="3561557"/>
            <a:ext cx="5486103" cy="206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625"/>
              </a:lnSpc>
            </a:pPr>
            <a:r>
              <a:rPr lang="en-US" sz="100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Highest among all hospitals</a:t>
            </a:r>
            <a:endParaRPr lang="en-US" sz="100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452239" y="3913684"/>
            <a:ext cx="5486103" cy="413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1625"/>
              </a:lnSpc>
            </a:pPr>
            <a:r>
              <a:rPr lang="en-US" sz="100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Narayana Health achieves the highest average billing, primarily driven by </a:t>
            </a:r>
            <a:r>
              <a:rPr lang="en-US" sz="1000" dirty="0">
                <a:solidFill>
                  <a:srgbClr val="4967E9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NIACL patients</a:t>
            </a:r>
            <a:r>
              <a:rPr lang="en-US" sz="100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00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260008" y="1082080"/>
            <a:ext cx="1654572" cy="201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1583"/>
              </a:lnSpc>
            </a:pPr>
            <a:r>
              <a:rPr lang="en-US" sz="1250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Strategic Opportunity</a:t>
            </a:r>
            <a:endParaRPr lang="en-US" sz="125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260009" y="1413173"/>
            <a:ext cx="5486103" cy="413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1625"/>
              </a:lnSpc>
            </a:pPr>
            <a:r>
              <a:rPr lang="en-US" sz="1000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Analyze Narayana's high-bill strategies to replicate revenue success in other hospitals, particularly for insured patients.</a:t>
            </a:r>
            <a:endParaRPr lang="en-US" sz="1000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557" y="1826718"/>
            <a:ext cx="6146443" cy="50312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0134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58879" y="622301"/>
            <a:ext cx="5886450" cy="52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125"/>
              </a:lnSpc>
            </a:pPr>
            <a:r>
              <a:rPr lang="en-US" sz="3292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Gender Gap in Patient Volume</a:t>
            </a:r>
            <a:endParaRPr lang="en-US" sz="3292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158878" y="1426617"/>
            <a:ext cx="6446243" cy="1649710"/>
          </a:xfrm>
          <a:prstGeom prst="roundRect">
            <a:avLst>
              <a:gd name="adj" fmla="val 42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332909" y="1571824"/>
            <a:ext cx="503039" cy="503039"/>
          </a:xfrm>
          <a:prstGeom prst="roundRect">
            <a:avLst>
              <a:gd name="adj" fmla="val 15146411"/>
            </a:avLst>
          </a:prstGeom>
          <a:solidFill>
            <a:srgbClr val="4967E9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1219" y="1710134"/>
            <a:ext cx="226318" cy="22631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32909" y="2242542"/>
            <a:ext cx="2096194" cy="262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042"/>
              </a:lnSpc>
            </a:pPr>
            <a:r>
              <a:rPr lang="en-US" sz="162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Male Dominance</a:t>
            </a:r>
            <a:endParaRPr lang="en-US" sz="162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332909" y="2605187"/>
            <a:ext cx="6098183" cy="268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083"/>
              </a:lnSpc>
            </a:pPr>
            <a:r>
              <a:rPr lang="en-US" sz="1292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Significantly higher volume across top six conditions</a:t>
            </a:r>
            <a:endParaRPr lang="en-US" sz="1292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5158879" y="3215183"/>
            <a:ext cx="6446243" cy="1649710"/>
          </a:xfrm>
          <a:prstGeom prst="roundRect">
            <a:avLst>
              <a:gd name="adj" fmla="val 42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5332909" y="3389214"/>
            <a:ext cx="503039" cy="503039"/>
          </a:xfrm>
          <a:prstGeom prst="roundRect">
            <a:avLst>
              <a:gd name="adj" fmla="val 15146411"/>
            </a:avLst>
          </a:prstGeom>
          <a:solidFill>
            <a:srgbClr val="4967E9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71219" y="3527524"/>
            <a:ext cx="226318" cy="22631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332908" y="4059932"/>
            <a:ext cx="2820690" cy="262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042"/>
              </a:lnSpc>
            </a:pPr>
            <a:r>
              <a:rPr lang="en-US" sz="162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Female Underrepresentation</a:t>
            </a:r>
            <a:endParaRPr lang="en-US" sz="162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5332909" y="4422577"/>
            <a:ext cx="6098183" cy="268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083"/>
              </a:lnSpc>
            </a:pPr>
            <a:r>
              <a:rPr lang="en-US" sz="1292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Lower patient numbers in Hypertension, Diabetes, and other key conditions</a:t>
            </a:r>
            <a:endParaRPr lang="en-US" sz="1292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5410399" y="5242124"/>
            <a:ext cx="6194723" cy="804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083"/>
              </a:lnSpc>
            </a:pPr>
            <a:r>
              <a:rPr lang="en-US" sz="1292" b="1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Action Required:</a:t>
            </a:r>
            <a:r>
              <a:rPr lang="en-US" sz="1292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 Implement targeted health screening campaigns for women to ensure early detection and equitable care for the female population.</a:t>
            </a:r>
            <a:endParaRPr lang="en-US" sz="1292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5" name="Shape 10"/>
          <p:cNvSpPr/>
          <p:nvPr/>
        </p:nvSpPr>
        <p:spPr>
          <a:xfrm>
            <a:off x="5158879" y="5053509"/>
            <a:ext cx="19050" cy="1182093"/>
          </a:xfrm>
          <a:prstGeom prst="rect">
            <a:avLst/>
          </a:prstGeom>
          <a:solidFill>
            <a:srgbClr val="4967E9"/>
          </a:solidFill>
          <a:ln/>
        </p:spPr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5" y="1405965"/>
            <a:ext cx="5020469" cy="48296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TextBox 16"/>
          <p:cNvSpPr txBox="1"/>
          <p:nvPr/>
        </p:nvSpPr>
        <p:spPr>
          <a:xfrm>
            <a:off x="10668000" y="6450419"/>
            <a:ext cx="1524000" cy="3231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03953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743844"/>
            <a:ext cx="5877918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4625"/>
              </a:lnSpc>
            </a:pPr>
            <a:r>
              <a:rPr lang="en-US" sz="3708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Age Group Billing Patterns</a:t>
            </a:r>
            <a:endParaRPr lang="en-US" sz="370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563136" y="1876792"/>
            <a:ext cx="3238500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Infant Care: Highest Revenue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3764" y="2310209"/>
            <a:ext cx="633690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Infants consistently yield the highest average billing across all doctors, with Dr. R. Singh reaching </a:t>
            </a:r>
            <a:r>
              <a:rPr lang="en-US" sz="1458" b="1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56K</a:t>
            </a: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 per case.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563136" y="3041451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Opportunity Gap</a:t>
            </a:r>
            <a:endParaRPr lang="en-US" sz="18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713764" y="3480033"/>
            <a:ext cx="633690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Adult and Young Adult segments show significantly lower billing amounts.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713764" y="4284936"/>
            <a:ext cx="633690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 dirty="0">
                <a:solidFill>
                  <a:srgbClr val="4967E9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Strategic Action:</a:t>
            </a:r>
            <a:r>
              <a:rPr lang="en-US" sz="1458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 Develop specialized, high-value packages for Adult and Young Adult segments to boost revenue.</a:t>
            </a:r>
            <a:endParaRPr lang="en-US" sz="1458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4" y="1502032"/>
            <a:ext cx="5360793" cy="44059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/>
          <p:cNvSpPr txBox="1"/>
          <p:nvPr/>
        </p:nvSpPr>
        <p:spPr>
          <a:xfrm>
            <a:off x="10577146" y="6397256"/>
            <a:ext cx="1614854" cy="460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6518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93812" y="2151856"/>
            <a:ext cx="4558208" cy="440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3458"/>
              </a:lnSpc>
            </a:pPr>
            <a:r>
              <a:rPr lang="en-US" sz="2333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Adult Stroke: Cost Anomaly</a:t>
            </a:r>
            <a:endParaRPr lang="en-US" sz="233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93812" y="2804319"/>
            <a:ext cx="7055346" cy="881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6916"/>
              </a:lnSpc>
            </a:pPr>
            <a:r>
              <a:rPr lang="en-US" sz="5541" dirty="0">
                <a:solidFill>
                  <a:srgbClr val="1B1B27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1.09M</a:t>
            </a:r>
            <a:endParaRPr lang="en-US" sz="5541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493812" y="3897809"/>
            <a:ext cx="11204377" cy="225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1750"/>
              </a:lnSpc>
            </a:pPr>
            <a:r>
              <a:rPr lang="en-US" sz="1083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Adult Stroke patients drive an exceptionally high average bill — </a:t>
            </a:r>
            <a:r>
              <a:rPr lang="en-US" sz="1083" b="1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three times higher</a:t>
            </a:r>
            <a:r>
              <a:rPr lang="en-US" sz="1083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 than any other age group for that condition.</a:t>
            </a:r>
            <a:endParaRPr lang="en-US" sz="108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493812" y="5377358"/>
            <a:ext cx="11204377" cy="19050"/>
          </a:xfrm>
          <a:prstGeom prst="roundRect">
            <a:avLst>
              <a:gd name="adj" fmla="val 311103"/>
            </a:avLst>
          </a:prstGeom>
          <a:solidFill>
            <a:srgbClr val="B8BFDF"/>
          </a:solidFill>
          <a:ln/>
        </p:spPr>
      </p:sp>
      <p:sp>
        <p:nvSpPr>
          <p:cNvPr id="7" name="Shape 4"/>
          <p:cNvSpPr/>
          <p:nvPr/>
        </p:nvSpPr>
        <p:spPr>
          <a:xfrm>
            <a:off x="3241179" y="4954141"/>
            <a:ext cx="19050" cy="423268"/>
          </a:xfrm>
          <a:prstGeom prst="roundRect">
            <a:avLst>
              <a:gd name="adj" fmla="val 311103"/>
            </a:avLst>
          </a:prstGeom>
          <a:solidFill>
            <a:srgbClr val="B8BFDF"/>
          </a:solidFill>
          <a:ln/>
        </p:spPr>
      </p:sp>
      <p:sp>
        <p:nvSpPr>
          <p:cNvPr id="8" name="Shape 5"/>
          <p:cNvSpPr/>
          <p:nvPr/>
        </p:nvSpPr>
        <p:spPr>
          <a:xfrm>
            <a:off x="3092054" y="5218659"/>
            <a:ext cx="317401" cy="317401"/>
          </a:xfrm>
          <a:prstGeom prst="roundRect">
            <a:avLst>
              <a:gd name="adj" fmla="val 1867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3144888" y="5245050"/>
            <a:ext cx="211633" cy="264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625"/>
              </a:lnSpc>
            </a:pPr>
            <a:r>
              <a:rPr lang="en-US" sz="162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162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2368847" y="4282182"/>
            <a:ext cx="1763812" cy="220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708"/>
              </a:lnSpc>
            </a:pPr>
            <a:r>
              <a:rPr lang="en-US" sz="137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Identify</a:t>
            </a:r>
            <a:endParaRPr lang="en-US" sz="137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34901" y="4587280"/>
            <a:ext cx="5231805" cy="225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750"/>
              </a:lnSpc>
            </a:pPr>
            <a:r>
              <a:rPr lang="en-US" sz="1083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Review treatment protocols</a:t>
            </a:r>
            <a:endParaRPr lang="en-US" sz="108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086277" y="5377309"/>
            <a:ext cx="19050" cy="423268"/>
          </a:xfrm>
          <a:prstGeom prst="roundRect">
            <a:avLst>
              <a:gd name="adj" fmla="val 311103"/>
            </a:avLst>
          </a:prstGeom>
          <a:solidFill>
            <a:srgbClr val="B8BFDF"/>
          </a:solidFill>
          <a:ln/>
        </p:spPr>
      </p:sp>
      <p:sp>
        <p:nvSpPr>
          <p:cNvPr id="13" name="Shape 10"/>
          <p:cNvSpPr/>
          <p:nvPr/>
        </p:nvSpPr>
        <p:spPr>
          <a:xfrm>
            <a:off x="5937151" y="5218659"/>
            <a:ext cx="317401" cy="317401"/>
          </a:xfrm>
          <a:prstGeom prst="roundRect">
            <a:avLst>
              <a:gd name="adj" fmla="val 1867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989985" y="5245050"/>
            <a:ext cx="211633" cy="264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625"/>
              </a:lnSpc>
            </a:pPr>
            <a:r>
              <a:rPr lang="en-US" sz="162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162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5214044" y="5941716"/>
            <a:ext cx="1763812" cy="220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708"/>
              </a:lnSpc>
            </a:pPr>
            <a:r>
              <a:rPr lang="en-US" sz="137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Analyze</a:t>
            </a:r>
            <a:endParaRPr lang="en-US" sz="137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3479999" y="6246813"/>
            <a:ext cx="5231904" cy="225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750"/>
              </a:lnSpc>
            </a:pPr>
            <a:r>
              <a:rPr lang="en-US" sz="1083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Find cost inefficiencies</a:t>
            </a:r>
            <a:endParaRPr lang="en-US" sz="108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8931473" y="4954141"/>
            <a:ext cx="19050" cy="423268"/>
          </a:xfrm>
          <a:prstGeom prst="roundRect">
            <a:avLst>
              <a:gd name="adj" fmla="val 311103"/>
            </a:avLst>
          </a:prstGeom>
          <a:solidFill>
            <a:srgbClr val="B8BFDF"/>
          </a:solidFill>
          <a:ln/>
        </p:spPr>
      </p:sp>
      <p:sp>
        <p:nvSpPr>
          <p:cNvPr id="18" name="Shape 15"/>
          <p:cNvSpPr/>
          <p:nvPr/>
        </p:nvSpPr>
        <p:spPr>
          <a:xfrm>
            <a:off x="8782348" y="5218659"/>
            <a:ext cx="317401" cy="317401"/>
          </a:xfrm>
          <a:prstGeom prst="roundRect">
            <a:avLst>
              <a:gd name="adj" fmla="val 1867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8835182" y="5245050"/>
            <a:ext cx="211633" cy="264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625"/>
              </a:lnSpc>
            </a:pPr>
            <a:r>
              <a:rPr lang="en-US" sz="162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162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8059242" y="4282182"/>
            <a:ext cx="1763812" cy="220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708"/>
              </a:lnSpc>
            </a:pPr>
            <a:r>
              <a:rPr lang="en-US" sz="1375" dirty="0">
                <a:solidFill>
                  <a:srgbClr val="404155"/>
                </a:solidFill>
                <a:latin typeface="Arial Rounded MT Bold" panose="020F0704030504030204" pitchFamily="34" charset="0"/>
                <a:ea typeface="Corben" pitchFamily="34" charset="-122"/>
                <a:cs typeface="Corben" pitchFamily="34" charset="-120"/>
              </a:rPr>
              <a:t>Optimize</a:t>
            </a:r>
            <a:endParaRPr lang="en-US" sz="1375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6325196" y="4587280"/>
            <a:ext cx="5231904" cy="225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750"/>
              </a:lnSpc>
            </a:pPr>
            <a:r>
              <a:rPr lang="en-US" sz="1083" dirty="0">
                <a:solidFill>
                  <a:srgbClr val="404155"/>
                </a:solidFill>
                <a:latin typeface="Arial Rounded MT Bold" panose="020F0704030504030204" pitchFamily="34" charset="0"/>
                <a:ea typeface="Nobile" pitchFamily="34" charset="-122"/>
                <a:cs typeface="Nobile" pitchFamily="34" charset="-120"/>
              </a:rPr>
              <a:t>Maintain care quality</a:t>
            </a:r>
            <a:endParaRPr lang="en-US" sz="1083" dirty="0">
              <a:solidFill>
                <a:prstClr val="black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044" y="-11247"/>
            <a:ext cx="6977956" cy="38244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TextBox 22"/>
          <p:cNvSpPr txBox="1"/>
          <p:nvPr/>
        </p:nvSpPr>
        <p:spPr>
          <a:xfrm>
            <a:off x="10694582" y="6472536"/>
            <a:ext cx="1497418" cy="3231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defTabSz="761970"/>
            <a:endParaRPr lang="en-IN" sz="15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28802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0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9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666</Words>
  <Application>Microsoft Office PowerPoint</Application>
  <PresentationFormat>Widescreen</PresentationFormat>
  <Paragraphs>109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11</vt:i4>
      </vt:variant>
    </vt:vector>
  </HeadingPairs>
  <TitlesOfParts>
    <vt:vector size="28" baseType="lpstr">
      <vt:lpstr>Arial</vt:lpstr>
      <vt:lpstr>Arial Rounded MT Bold</vt:lpstr>
      <vt:lpstr>Calibri</vt:lpstr>
      <vt:lpstr>Corben</vt:lpstr>
      <vt:lpstr>Corben Light</vt:lpstr>
      <vt:lpstr>Nobile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Healthcare Analytics Dashboard</dc:title>
  <dc:creator>HP</dc:creator>
  <cp:lastModifiedBy>HP</cp:lastModifiedBy>
  <cp:revision>4</cp:revision>
  <dcterms:created xsi:type="dcterms:W3CDTF">2025-10-27T18:25:38Z</dcterms:created>
  <dcterms:modified xsi:type="dcterms:W3CDTF">2025-10-28T03:38:15Z</dcterms:modified>
</cp:coreProperties>
</file>

<file path=docProps/thumbnail.jpeg>
</file>